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2" r:id="rId2"/>
    <p:sldId id="316" r:id="rId3"/>
    <p:sldId id="298" r:id="rId4"/>
    <p:sldId id="297" r:id="rId5"/>
    <p:sldId id="314" r:id="rId6"/>
    <p:sldId id="317" r:id="rId7"/>
    <p:sldId id="300" r:id="rId8"/>
    <p:sldId id="302" r:id="rId9"/>
    <p:sldId id="305" r:id="rId10"/>
    <p:sldId id="308" r:id="rId11"/>
    <p:sldId id="318" r:id="rId12"/>
    <p:sldId id="319" r:id="rId13"/>
    <p:sldId id="284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F50B6-9569-483C-B07D-D5614B4BF5E2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</dgm:pt>
    <dgm:pt modelId="{5C7FD991-895B-4794-9410-8EEBA20802AE}">
      <dgm:prSet phldrT="[Texto]" custT="1"/>
      <dgm:spPr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ctr">
            <a:buNone/>
          </a:pPr>
          <a:r>
            <a:rPr lang="pt-BR" sz="2400" dirty="0">
              <a:solidFill>
                <a:schemeClr val="tx1"/>
              </a:solidFill>
            </a:rPr>
            <a:t>Aimore.net</a:t>
          </a:r>
        </a:p>
        <a:p>
          <a:pPr algn="ctr">
            <a:buNone/>
          </a:pPr>
          <a:r>
            <a:rPr lang="pt-BR" sz="2400" dirty="0">
              <a:solidFill>
                <a:schemeClr val="tx1"/>
              </a:solidFill>
            </a:rPr>
            <a:t>https://aimore.net/placas/geral.html</a:t>
          </a:r>
        </a:p>
      </dgm:t>
    </dgm:pt>
    <dgm:pt modelId="{0094D38F-E3EC-4454-87F0-E72827106D00}" type="parTrans" cxnId="{DE681114-61C0-4121-B918-E5ABAC893BF1}">
      <dgm:prSet/>
      <dgm:spPr/>
      <dgm:t>
        <a:bodyPr/>
        <a:lstStyle/>
        <a:p>
          <a:endParaRPr lang="pt-BR"/>
        </a:p>
      </dgm:t>
    </dgm:pt>
    <dgm:pt modelId="{74EBE622-DA5C-47DF-B77B-9D3B04907A94}" type="sibTrans" cxnId="{DE681114-61C0-4121-B918-E5ABAC893BF1}">
      <dgm:prSet/>
      <dgm:spPr/>
      <dgm:t>
        <a:bodyPr/>
        <a:lstStyle/>
        <a:p>
          <a:endParaRPr lang="pt-BR"/>
        </a:p>
      </dgm:t>
    </dgm:pt>
    <dgm:pt modelId="{3EC89D68-7428-4090-8A09-E232A3D6D841}">
      <dgm:prSet phldrT="[Texto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algn="ctr">
            <a:buNone/>
          </a:pPr>
          <a:r>
            <a:rPr lang="pt-BR" sz="2400" dirty="0">
              <a:solidFill>
                <a:schemeClr val="tx1"/>
              </a:solidFill>
            </a:rPr>
            <a:t>Api do Google Imagens</a:t>
          </a:r>
        </a:p>
        <a:p>
          <a:pPr algn="ctr">
            <a:buNone/>
          </a:pPr>
          <a:r>
            <a:rPr lang="pt-BR" sz="2400" dirty="0">
              <a:solidFill>
                <a:schemeClr val="tx1"/>
              </a:solidFill>
            </a:rPr>
            <a:t>https://www.google.com.br/search</a:t>
          </a:r>
        </a:p>
      </dgm:t>
    </dgm:pt>
    <dgm:pt modelId="{A7D29BF6-0196-4150-A0FB-1D486D22A939}" type="parTrans" cxnId="{DEFC1329-F99A-4894-9997-7ED8C75951F1}">
      <dgm:prSet/>
      <dgm:spPr/>
      <dgm:t>
        <a:bodyPr/>
        <a:lstStyle/>
        <a:p>
          <a:endParaRPr lang="pt-BR"/>
        </a:p>
      </dgm:t>
    </dgm:pt>
    <dgm:pt modelId="{7CD45F13-7FA9-4A15-A075-55D213504DB6}" type="sibTrans" cxnId="{DEFC1329-F99A-4894-9997-7ED8C75951F1}">
      <dgm:prSet/>
      <dgm:spPr/>
      <dgm:t>
        <a:bodyPr/>
        <a:lstStyle/>
        <a:p>
          <a:endParaRPr lang="pt-BR"/>
        </a:p>
      </dgm:t>
    </dgm:pt>
    <dgm:pt modelId="{6A05F892-7A77-4BF7-95BE-16FFEB874A78}" type="pres">
      <dgm:prSet presAssocID="{1DFF50B6-9569-483C-B07D-D5614B4BF5E2}" presName="linearFlow" presStyleCnt="0">
        <dgm:presLayoutVars>
          <dgm:dir/>
          <dgm:resizeHandles val="exact"/>
        </dgm:presLayoutVars>
      </dgm:prSet>
      <dgm:spPr/>
    </dgm:pt>
    <dgm:pt modelId="{B5234885-6AD8-46C0-9BE0-1C3FBCBDF7CD}" type="pres">
      <dgm:prSet presAssocID="{5C7FD991-895B-4794-9410-8EEBA20802AE}" presName="composite" presStyleCnt="0"/>
      <dgm:spPr/>
    </dgm:pt>
    <dgm:pt modelId="{EEC768B2-60DA-4F02-A559-B966B70C6EBF}" type="pres">
      <dgm:prSet presAssocID="{5C7FD991-895B-4794-9410-8EEBA20802A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185E65-053A-4029-9E7B-73D6590AAE25}" type="pres">
      <dgm:prSet presAssocID="{5C7FD991-895B-4794-9410-8EEBA20802AE}" presName="txShp" presStyleLbl="node1" presStyleIdx="0" presStyleCnt="2" custLinFactNeighborX="-10199">
        <dgm:presLayoutVars>
          <dgm:bulletEnabled val="1"/>
        </dgm:presLayoutVars>
      </dgm:prSet>
      <dgm:spPr/>
    </dgm:pt>
    <dgm:pt modelId="{7BC63162-1C36-44F6-AF24-3AF26D0F4B3F}" type="pres">
      <dgm:prSet presAssocID="{74EBE622-DA5C-47DF-B77B-9D3B04907A94}" presName="spacing" presStyleCnt="0"/>
      <dgm:spPr/>
    </dgm:pt>
    <dgm:pt modelId="{B5A7FBD8-7999-40DB-B6E6-0175636CA29A}" type="pres">
      <dgm:prSet presAssocID="{3EC89D68-7428-4090-8A09-E232A3D6D841}" presName="composite" presStyleCnt="0"/>
      <dgm:spPr/>
    </dgm:pt>
    <dgm:pt modelId="{7A64D8F6-7E46-491A-AFF7-E5E799B238E2}" type="pres">
      <dgm:prSet presAssocID="{3EC89D68-7428-4090-8A09-E232A3D6D841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EBF4F02-8E67-41F8-BE27-9CFABF593484}" type="pres">
      <dgm:prSet presAssocID="{3EC89D68-7428-4090-8A09-E232A3D6D841}" presName="txShp" presStyleLbl="node1" presStyleIdx="1" presStyleCnt="2" custLinFactNeighborX="-10651">
        <dgm:presLayoutVars>
          <dgm:bulletEnabled val="1"/>
        </dgm:presLayoutVars>
      </dgm:prSet>
      <dgm:spPr/>
    </dgm:pt>
  </dgm:ptLst>
  <dgm:cxnLst>
    <dgm:cxn modelId="{DE681114-61C0-4121-B918-E5ABAC893BF1}" srcId="{1DFF50B6-9569-483C-B07D-D5614B4BF5E2}" destId="{5C7FD991-895B-4794-9410-8EEBA20802AE}" srcOrd="0" destOrd="0" parTransId="{0094D38F-E3EC-4454-87F0-E72827106D00}" sibTransId="{74EBE622-DA5C-47DF-B77B-9D3B04907A94}"/>
    <dgm:cxn modelId="{DEFC1329-F99A-4894-9997-7ED8C75951F1}" srcId="{1DFF50B6-9569-483C-B07D-D5614B4BF5E2}" destId="{3EC89D68-7428-4090-8A09-E232A3D6D841}" srcOrd="1" destOrd="0" parTransId="{A7D29BF6-0196-4150-A0FB-1D486D22A939}" sibTransId="{7CD45F13-7FA9-4A15-A075-55D213504DB6}"/>
    <dgm:cxn modelId="{7BABA2BF-E1D0-464B-B5EB-17975DCCBEB8}" type="presOf" srcId="{3EC89D68-7428-4090-8A09-E232A3D6D841}" destId="{4EBF4F02-8E67-41F8-BE27-9CFABF593484}" srcOrd="0" destOrd="0" presId="urn:microsoft.com/office/officeart/2005/8/layout/vList3"/>
    <dgm:cxn modelId="{810397F1-78EA-46FA-949A-AFD44BD09341}" type="presOf" srcId="{1DFF50B6-9569-483C-B07D-D5614B4BF5E2}" destId="{6A05F892-7A77-4BF7-95BE-16FFEB874A78}" srcOrd="0" destOrd="0" presId="urn:microsoft.com/office/officeart/2005/8/layout/vList3"/>
    <dgm:cxn modelId="{CFB9B6F2-DA31-4719-9B85-AF0E7F695DC5}" type="presOf" srcId="{5C7FD991-895B-4794-9410-8EEBA20802AE}" destId="{B0185E65-053A-4029-9E7B-73D6590AAE25}" srcOrd="0" destOrd="0" presId="urn:microsoft.com/office/officeart/2005/8/layout/vList3"/>
    <dgm:cxn modelId="{3024CB5F-FB7F-488F-94E7-72109774970F}" type="presParOf" srcId="{6A05F892-7A77-4BF7-95BE-16FFEB874A78}" destId="{B5234885-6AD8-46C0-9BE0-1C3FBCBDF7CD}" srcOrd="0" destOrd="0" presId="urn:microsoft.com/office/officeart/2005/8/layout/vList3"/>
    <dgm:cxn modelId="{4D18B4FB-2842-4C55-83A8-98A6F5F11D75}" type="presParOf" srcId="{B5234885-6AD8-46C0-9BE0-1C3FBCBDF7CD}" destId="{EEC768B2-60DA-4F02-A559-B966B70C6EBF}" srcOrd="0" destOrd="0" presId="urn:microsoft.com/office/officeart/2005/8/layout/vList3"/>
    <dgm:cxn modelId="{16311014-A6B7-4BDD-9075-92B43A6FE74F}" type="presParOf" srcId="{B5234885-6AD8-46C0-9BE0-1C3FBCBDF7CD}" destId="{B0185E65-053A-4029-9E7B-73D6590AAE25}" srcOrd="1" destOrd="0" presId="urn:microsoft.com/office/officeart/2005/8/layout/vList3"/>
    <dgm:cxn modelId="{E285BC55-1C48-4AEB-BA82-E2F56E28C406}" type="presParOf" srcId="{6A05F892-7A77-4BF7-95BE-16FFEB874A78}" destId="{7BC63162-1C36-44F6-AF24-3AF26D0F4B3F}" srcOrd="1" destOrd="0" presId="urn:microsoft.com/office/officeart/2005/8/layout/vList3"/>
    <dgm:cxn modelId="{587722F1-3A5E-487E-B0EB-09443B05BD3A}" type="presParOf" srcId="{6A05F892-7A77-4BF7-95BE-16FFEB874A78}" destId="{B5A7FBD8-7999-40DB-B6E6-0175636CA29A}" srcOrd="2" destOrd="0" presId="urn:microsoft.com/office/officeart/2005/8/layout/vList3"/>
    <dgm:cxn modelId="{3FABA102-3BFC-4EF1-A002-CA04C7AE90DA}" type="presParOf" srcId="{B5A7FBD8-7999-40DB-B6E6-0175636CA29A}" destId="{7A64D8F6-7E46-491A-AFF7-E5E799B238E2}" srcOrd="0" destOrd="0" presId="urn:microsoft.com/office/officeart/2005/8/layout/vList3"/>
    <dgm:cxn modelId="{850ACBC4-F0EB-42AB-8AA3-B714C080A5E5}" type="presParOf" srcId="{B5A7FBD8-7999-40DB-B6E6-0175636CA29A}" destId="{4EBF4F02-8E67-41F8-BE27-9CFABF59348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85E65-053A-4029-9E7B-73D6590AAE25}">
      <dsp:nvSpPr>
        <dsp:cNvPr id="0" name=""/>
        <dsp:cNvSpPr/>
      </dsp:nvSpPr>
      <dsp:spPr>
        <a:xfrm rot="10800000">
          <a:off x="1643087" y="4052"/>
          <a:ext cx="7414927" cy="2126662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Aimore.net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https://aimore.net/placas/geral.html</a:t>
          </a:r>
        </a:p>
      </dsp:txBody>
      <dsp:txXfrm rot="10800000">
        <a:off x="2174752" y="4052"/>
        <a:ext cx="6883262" cy="2126662"/>
      </dsp:txXfrm>
    </dsp:sp>
    <dsp:sp modelId="{EEC768B2-60DA-4F02-A559-B966B70C6EBF}">
      <dsp:nvSpPr>
        <dsp:cNvPr id="0" name=""/>
        <dsp:cNvSpPr/>
      </dsp:nvSpPr>
      <dsp:spPr>
        <a:xfrm>
          <a:off x="1336003" y="4052"/>
          <a:ext cx="2126662" cy="21266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F4F02-8E67-41F8-BE27-9CFABF593484}">
      <dsp:nvSpPr>
        <dsp:cNvPr id="0" name=""/>
        <dsp:cNvSpPr/>
      </dsp:nvSpPr>
      <dsp:spPr>
        <a:xfrm rot="10800000">
          <a:off x="1609571" y="2765540"/>
          <a:ext cx="7414927" cy="2126662"/>
        </a:xfrm>
        <a:prstGeom prst="homePlate">
          <a:avLst/>
        </a:prstGeom>
        <a:solidFill>
          <a:schemeClr val="accent1">
            <a:shade val="80000"/>
            <a:hueOff val="249599"/>
            <a:satOff val="-4001"/>
            <a:lumOff val="29327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Api do Google Imagens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https://www.google.com.br/search</a:t>
          </a:r>
        </a:p>
      </dsp:txBody>
      <dsp:txXfrm rot="10800000">
        <a:off x="2141236" y="2765540"/>
        <a:ext cx="6883262" cy="2126662"/>
      </dsp:txXfrm>
    </dsp:sp>
    <dsp:sp modelId="{7A64D8F6-7E46-491A-AFF7-E5E799B238E2}">
      <dsp:nvSpPr>
        <dsp:cNvPr id="0" name=""/>
        <dsp:cNvSpPr/>
      </dsp:nvSpPr>
      <dsp:spPr>
        <a:xfrm>
          <a:off x="1336003" y="2765540"/>
          <a:ext cx="2126662" cy="21266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2542904"/>
            <a:ext cx="5035924" cy="3400732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Reconhecimento</a:t>
            </a:r>
            <a:br>
              <a:rPr lang="pt-BR" dirty="0"/>
            </a:br>
            <a:r>
              <a:rPr lang="pt-BR" dirty="0"/>
              <a:t>de Placas</a:t>
            </a:r>
            <a:br>
              <a:rPr lang="pt-BR" dirty="0"/>
            </a:br>
            <a:r>
              <a:rPr lang="pt-BR" dirty="0"/>
              <a:t>de Sinais</a:t>
            </a:r>
            <a:br>
              <a:rPr lang="pt-BR" dirty="0"/>
            </a:br>
            <a:r>
              <a:rPr lang="pt-BR" dirty="0"/>
              <a:t>de Trânsito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C5CDB-5E89-4C4D-9ECF-45D6B1E75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237245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Com o objetivos de encontrar as formas geométricas das placas, estamos utilizando o </a:t>
            </a:r>
            <a:r>
              <a:rPr lang="pt-BR" b="1" dirty="0"/>
              <a:t>detector de bordas de Canny</a:t>
            </a:r>
            <a:r>
              <a:rPr lang="pt-BR" dirty="0"/>
              <a:t>. Um algoritmo multi-estágios para detectar uma ampla margem de bordas na imagem.</a:t>
            </a:r>
          </a:p>
          <a:p>
            <a:pPr marL="0" indent="0">
              <a:buNone/>
            </a:pPr>
            <a:r>
              <a:rPr lang="pt-BR" dirty="0"/>
              <a:t>No exemplo da imagem ao lado, para cada forma tentamos identificar se possui quatro cantos, um losango ou quadrado ou retangulo e recortamos a área da imagem original.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DF605D2-6B7C-4FB6-9ABF-1D58B5E1F6C4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150" r="2150"/>
          <a:stretch>
            <a:fillRect/>
          </a:stretch>
        </p:blipFill>
        <p:spPr/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BD2411-5D5B-4971-AFE4-62E112166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38634"/>
          <a:stretch/>
        </p:blipFill>
        <p:spPr>
          <a:xfrm>
            <a:off x="3709850" y="3953692"/>
            <a:ext cx="2354581" cy="21510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7D490EE-DC55-4E3B-9C83-65545D2D0DA7}"/>
              </a:ext>
            </a:extLst>
          </p:cNvPr>
          <p:cNvSpPr txBox="1"/>
          <p:nvPr/>
        </p:nvSpPr>
        <p:spPr>
          <a:xfrm>
            <a:off x="339634" y="3921600"/>
            <a:ext cx="3265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Para facilitar e verificação de angulos das formas, foi preciso aplicar um algoritmo de suavização. O </a:t>
            </a:r>
            <a:r>
              <a:rPr lang="pt-BR" sz="1600" b="1" dirty="0"/>
              <a:t>Ramer-Douglas-Peucker</a:t>
            </a:r>
            <a:r>
              <a:rPr lang="pt-BR" sz="1600" dirty="0"/>
              <a:t>, algoritmo iterativo de ajuste de ponto final, é um algoritmo que dizima uma curva composta de segmentos de linha para uma curva semelhante com menos pontos.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Limiarização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Threshold com Otsu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C5CDB-5E89-4C4D-9ECF-45D6B1E75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7"/>
            <a:ext cx="5472000" cy="144064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/>
              <a:t>Para cada objeto encontrado, recortamos da imagem, normalizamos o tamanho e aplicamos uma limiarização utilizando o algoritmo do Otsu e passamos para a segunda fase de processamento. A imagem binária facilita o processo e define bem as formas para extração das características.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2861959-2D0F-4BFC-8F10-C754B089AF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150" r="2150"/>
          <a:stretch>
            <a:fillRect/>
          </a:stretch>
        </p:blipFill>
        <p:spPr/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3F5CA-D1D2-40F0-99F7-5EF0F256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074" y="3236050"/>
            <a:ext cx="28765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5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características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Momentos invariantes da imagem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C5CDB-5E89-4C4D-9ECF-45D6B1E75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7"/>
            <a:ext cx="5472000" cy="144064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/>
              <a:t>Para cada objeto encontrado.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70189B-D328-4420-8D8E-32813233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49" y="1650637"/>
            <a:ext cx="3835400" cy="3835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570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Comparação</a:t>
            </a:r>
            <a:r>
              <a:rPr lang="en-ZA" dirty="0"/>
              <a:t> de </a:t>
            </a:r>
            <a:r>
              <a:rPr lang="en-ZA" dirty="0" err="1"/>
              <a:t>formas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 err="1"/>
              <a:t>Distância</a:t>
            </a:r>
            <a:r>
              <a:rPr lang="en-ZA" dirty="0"/>
              <a:t> </a:t>
            </a:r>
            <a:r>
              <a:rPr lang="en-ZA" dirty="0" err="1"/>
              <a:t>Euclidiana</a:t>
            </a:r>
            <a:r>
              <a:rPr lang="en-ZA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 err="1"/>
              <a:t>Dois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Perguntas</a:t>
            </a:r>
            <a:r>
              <a:rPr lang="en-ZA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... </a:t>
            </a:r>
          </a:p>
          <a:p>
            <a:r>
              <a:rPr lang="en-ZA"/>
              <a:t>…. </a:t>
            </a:r>
            <a:endParaRPr lang="en-ZA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74428F7-9CF4-4D83-AE0C-74826FAF4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78" r="407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F5EDD8-47FC-4E04-A5E4-C88AEDCAD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Equipe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3376D0-EEF9-4164-9AC4-9398FB33A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400" dirty="0"/>
              <a:t>Rodrigo Lessa</a:t>
            </a:r>
          </a:p>
          <a:p>
            <a:r>
              <a:rPr lang="pt-BR" sz="2400" dirty="0"/>
              <a:t>Bruno Alonso</a:t>
            </a:r>
          </a:p>
        </p:txBody>
      </p:sp>
    </p:spTree>
    <p:extLst>
      <p:ext uri="{BB962C8B-B14F-4D97-AF65-F5344CB8AC3E}">
        <p14:creationId xmlns:p14="http://schemas.microsoft.com/office/powerpoint/2010/main" val="127420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Pré-processamento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Processamento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Reconhecimento de padrões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681463"/>
          </a:xfrm>
        </p:spPr>
        <p:txBody>
          <a:bodyPr/>
          <a:lstStyle/>
          <a:p>
            <a:r>
              <a:rPr lang="pt-BR" sz="2000" dirty="0"/>
              <a:t>Navegação autônoma e identificação de objetos</a:t>
            </a:r>
            <a:endParaRPr lang="en-ZA" sz="2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56381"/>
            <a:ext cx="5472000" cy="4292167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 err="1"/>
              <a:t>Objetivo</a:t>
            </a:r>
            <a:r>
              <a:rPr lang="en-ZA" sz="2800" dirty="0"/>
              <a:t> do </a:t>
            </a:r>
            <a:r>
              <a:rPr lang="en-ZA" sz="2800" dirty="0" err="1"/>
              <a:t>projeto</a:t>
            </a:r>
            <a:endParaRPr lang="pt-BR" dirty="0"/>
          </a:p>
          <a:p>
            <a:r>
              <a:rPr lang="pt-BR" sz="2000" dirty="0"/>
              <a:t>Dado uma </a:t>
            </a:r>
            <a:r>
              <a:rPr lang="pt-BR" sz="2000" b="1" dirty="0"/>
              <a:t>foto de placa de sinalização</a:t>
            </a:r>
            <a:r>
              <a:rPr lang="pt-BR" sz="2000" dirty="0"/>
              <a:t> como entrada da nossa Api a saída de resposta é o </a:t>
            </a:r>
            <a:r>
              <a:rPr lang="pt-BR" sz="2000" b="1" dirty="0"/>
              <a:t>tipo da placa reconhecida</a:t>
            </a:r>
            <a:r>
              <a:rPr lang="pt-BR" sz="2000" dirty="0"/>
              <a:t> com o desenho do símbolo de trânsito. O problema que tentamos resolver está associado a projetos de veículos robóticos terrestres, onde é necessário identificar não só o caminho como também obstáculos e sinalização de trânsito em todas as vias</a:t>
            </a:r>
            <a:r>
              <a:rPr lang="en-ZA" sz="2000" dirty="0"/>
              <a:t>. </a:t>
            </a:r>
          </a:p>
          <a:p>
            <a:r>
              <a:rPr lang="pt-BR" sz="2000" dirty="0"/>
              <a:t>O principal objetivo do projeto é identificar a sinalização para auxiliar na decisão dos sistemas autônomos</a:t>
            </a:r>
            <a:r>
              <a:rPr lang="en-ZA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12055F5-8BA6-4E52-A49E-FC1189FAA5D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t="5809" b="5809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F001E06-7144-4B52-9D7A-E385AF41A28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rcRect t="5809" b="5809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EC5CEB2-D7CD-469B-987B-2C1B5B04BC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809" b="5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A354C4-A66B-4EF3-AFBE-8D59650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dados (</a:t>
            </a:r>
            <a:r>
              <a:rPr lang="pt-BR" dirty="0" err="1"/>
              <a:t>dataset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EE7845-DE5A-4761-98C4-AF8A8D383B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12243"/>
            <a:ext cx="9878949" cy="580888"/>
          </a:xfrm>
        </p:spPr>
        <p:txBody>
          <a:bodyPr/>
          <a:lstStyle/>
          <a:p>
            <a:r>
              <a:rPr lang="pt-BR" sz="2000" dirty="0"/>
              <a:t>Conseguimos algumas imagens de placas e cenas de vias com sinalização nos sites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AF86B-595D-4327-AE2F-2DC81BC380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4380BF8-3BA5-4724-97BF-96BE8AD27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555088"/>
              </p:ext>
            </p:extLst>
          </p:nvPr>
        </p:nvGraphicFramePr>
        <p:xfrm>
          <a:off x="520866" y="1719936"/>
          <a:ext cx="11150267" cy="489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78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CF8915F-6401-4D6D-BC78-F7A6C88ED34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12535" b="20805"/>
          <a:stretch/>
        </p:blipFill>
        <p:spPr>
          <a:xfrm>
            <a:off x="6282692" y="644454"/>
            <a:ext cx="5511800" cy="5521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865AD3-EFCB-407A-8083-2835B2A6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Pré-processamento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AD429-C58D-4706-B187-A45A5D52B2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dirty="0"/>
              <a:t>Transformações na imagem: Escala de cinza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15B1D-1401-47ED-9741-DC6FFAD8A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5"/>
            <a:ext cx="5472000" cy="283419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Cada imagem imputada pela Api pode ser completamente diferente da outra. O mínimo que temos de requisito é que seja maior que 400 x 400 pixels e em canais RGB. </a:t>
            </a:r>
          </a:p>
          <a:p>
            <a:pPr marL="0" indent="0">
              <a:buNone/>
            </a:pPr>
            <a:r>
              <a:rPr lang="pt-BR" dirty="0"/>
              <a:t>Devido as diferentes imagens que vamos receber, vamos realizar um pré-processo para normalização.</a:t>
            </a:r>
          </a:p>
          <a:p>
            <a:pPr marL="0" indent="0">
              <a:buNone/>
            </a:pPr>
            <a:r>
              <a:rPr lang="pt-BR" dirty="0"/>
              <a:t>A Primeira transformação é levar a imagem para </a:t>
            </a:r>
            <a:r>
              <a:rPr lang="pt-BR" b="1" dirty="0"/>
              <a:t>escalas de cinza</a:t>
            </a:r>
            <a:r>
              <a:rPr lang="pt-BR" dirty="0"/>
              <a:t> e facilitar os outros processamentos. No caso de uma imagem em tons de cinza temos apenas um canal, ou seja, apenas uma matriz de 2 dimensões.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57AA-D6C8-468A-A6DD-308AFAAE5A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F029C-A125-491F-B6D3-843B8B7A2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2" b="15905"/>
          <a:stretch/>
        </p:blipFill>
        <p:spPr>
          <a:xfrm rot="21265850">
            <a:off x="2510152" y="3923802"/>
            <a:ext cx="3973873" cy="284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30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Identificando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Para cada imagem vamos extrair um histograma para identificar se o contraste pode ser melhorado assim como a diferença entre os objetos. Com tons de cinza é possível aplicar as operações de histograma direto na imagem.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Normalizar o histograma é garantir que os valores das intensidades dos pixels estejam bem distribuidos entre 0 e 255;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acumulado;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Transforma a imagem.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DAD6A-C1F6-432A-9ECA-495896AA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45" y="4590547"/>
            <a:ext cx="135255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058ED-6D02-45D7-8640-C171ABE1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01" y="5057272"/>
            <a:ext cx="1895475" cy="419100"/>
          </a:xfrm>
          <a:prstGeom prst="rect">
            <a:avLst/>
          </a:prstGeom>
        </p:spPr>
      </p:pic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D1FD507A-50AB-48AA-9561-9495027C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15" y="1021172"/>
            <a:ext cx="6115485" cy="4389129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7A7016-B7B9-45FB-8CE8-3E50C3591083}"/>
              </a:ext>
            </a:extLst>
          </p:cNvPr>
          <p:cNvSpPr txBox="1"/>
          <p:nvPr/>
        </p:nvSpPr>
        <p:spPr>
          <a:xfrm>
            <a:off x="6183085" y="5564777"/>
            <a:ext cx="562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eixo X possui uma distribuição de 0 a 255, a intensidade do pixel. No eixo Y, a quantidade de pixels daquela intensidade.</a:t>
            </a:r>
          </a:p>
        </p:txBody>
      </p:sp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/>
              <a:t>Equalização de Histograma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759993" cy="360000"/>
          </a:xfrm>
        </p:spPr>
        <p:txBody>
          <a:bodyPr/>
          <a:lstStyle/>
          <a:p>
            <a:r>
              <a:rPr lang="en-US" dirty="0"/>
              <a:t>CLAHE (Contrast Limited Adaptive Histogram Equalization)</a:t>
            </a:r>
            <a:endParaRPr lang="pt-BR" dirty="0"/>
          </a:p>
          <a:p>
            <a:endParaRPr lang="pt-BR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B4EB40-A4F8-43E7-AF0B-ABA6D4CDE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363795"/>
            <a:ext cx="5472113" cy="410408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E9EEF-3203-4C4E-96E1-98D25AB1D76C}"/>
              </a:ext>
            </a:extLst>
          </p:cNvPr>
          <p:cNvSpPr txBox="1"/>
          <p:nvPr/>
        </p:nvSpPr>
        <p:spPr>
          <a:xfrm>
            <a:off x="397508" y="5554007"/>
            <a:ext cx="552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equalização adaptativa, divide a imagem em pequenos blocos (8x8). Então para cada bloco o histograma é equalizado normalmente. O único problema é que se existir um ruido na região, ele vai ser amplificado.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14227D-BB8A-427D-895A-A19FF319A89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t="12554" b="18613"/>
          <a:stretch/>
        </p:blipFill>
        <p:spPr>
          <a:xfrm>
            <a:off x="6282692" y="548654"/>
            <a:ext cx="5511800" cy="5704114"/>
          </a:xfrm>
        </p:spPr>
      </p:pic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mais lento para calcular que um filtro por Mediana ou Gaussiana mas como vantagem apresenta a preservação de bordas e garante que o </a:t>
            </a:r>
            <a:r>
              <a:rPr lang="pt-BR" sz="2000" b="1" dirty="0"/>
              <a:t>ruído seja removido</a:t>
            </a:r>
            <a:r>
              <a:rPr lang="pt-BR" sz="2000" dirty="0"/>
              <a:t>. Além de um filtro gaussiano do espaço ao redor do pixel também é utilizado outro cálculo com outro filtro gaussiano que leva em conta a diferença de intensidade entre os pixels.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Utilizamos um função do OpenCV com os parâmetros</a:t>
            </a:r>
          </a:p>
          <a:p>
            <a:pPr marL="0" indent="0">
              <a:buNone/>
            </a:pPr>
            <a:r>
              <a:rPr lang="pt-BR" sz="2000" dirty="0"/>
              <a:t>cv2.bilateralFilter(img, 7, 49, 49).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9B0C96F-70D5-4BFA-B0EE-7C77A533BF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12030" b="15246"/>
          <a:stretch/>
        </p:blipFill>
        <p:spPr>
          <a:xfrm>
            <a:off x="6282692" y="383183"/>
            <a:ext cx="5511800" cy="6026537"/>
          </a:xfrm>
        </p:spPr>
      </p:pic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Times New Roman</vt:lpstr>
      <vt:lpstr>Office Theme</vt:lpstr>
      <vt:lpstr>Reconhecimento de Placas de Sinais de Trânsito</vt:lpstr>
      <vt:lpstr>Equipe</vt:lpstr>
      <vt:lpstr>Sumário</vt:lpstr>
      <vt:lpstr>O Projeto</vt:lpstr>
      <vt:lpstr>Origem dos dados (dataset)</vt:lpstr>
      <vt:lpstr>Pré-processamento</vt:lpstr>
      <vt:lpstr>Histogramas de imagem</vt:lpstr>
      <vt:lpstr>Equalização de Histograma</vt:lpstr>
      <vt:lpstr>Suavização de imagens</vt:lpstr>
      <vt:lpstr>Segmentação</vt:lpstr>
      <vt:lpstr>Limiarização</vt:lpstr>
      <vt:lpstr>Extração de características</vt:lpstr>
      <vt:lpstr>Comparação de formas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2018-12-08T04:02:41Z</dcterms:modified>
</cp:coreProperties>
</file>